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Nunito ExtraBold" panose="020B0604020202020204" charset="0"/>
      <p:bold r:id="rId20"/>
      <p:boldItalic r:id="rId21"/>
    </p:embeddedFont>
    <p:embeddedFont>
      <p:font typeface="Archivo Black" panose="020B0604020202020204" charset="0"/>
      <p:regular r:id="rId22"/>
    </p:embeddedFont>
    <p:embeddedFont>
      <p:font typeface="Nunito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086134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0861343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0861343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08613437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8613437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08613437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08613437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08613437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08613437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08613437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08613437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08613437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08613437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08613437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08613437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08613437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08613437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08613437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">
  <p:cSld name="TITLE_3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7625" y="130050"/>
            <a:ext cx="8936400" cy="64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16" y="152400"/>
            <a:ext cx="8783400" cy="2514900"/>
          </a:xfrm>
          <a:prstGeom prst="roundRect">
            <a:avLst>
              <a:gd name="adj" fmla="val 8658"/>
            </a:avLst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80275" y="1072575"/>
            <a:ext cx="8783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Black"/>
              <a:buNone/>
              <a:defRPr sz="6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275" y="1968275"/>
            <a:ext cx="878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404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157491" y="2907550"/>
            <a:ext cx="3776100" cy="3754800"/>
          </a:xfrm>
          <a:prstGeom prst="roundRect">
            <a:avLst>
              <a:gd name="adj" fmla="val 7171"/>
            </a:avLst>
          </a:prstGeom>
          <a:noFill/>
          <a:ln>
            <a:noFill/>
          </a:ln>
        </p:spPr>
      </p:sp>
      <p:pic>
        <p:nvPicPr>
          <p:cNvPr id="16" name="Google Shape;16;p2" title="Ocean School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450" y="483600"/>
            <a:ext cx="1053100" cy="35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51015">
            <a:off x="4334098" y="3181863"/>
            <a:ext cx="475800" cy="5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523" y="5168538"/>
            <a:ext cx="475800" cy="5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748" y="4918524"/>
            <a:ext cx="447600" cy="47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Challenge/To-do slide">
  <p:cSld name="CUSTOM_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80300" y="989975"/>
            <a:ext cx="56958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80300" y="1652550"/>
            <a:ext cx="4283100" cy="5007300"/>
          </a:xfrm>
          <a:prstGeom prst="roundRect">
            <a:avLst>
              <a:gd name="adj" fmla="val 5580"/>
            </a:avLst>
          </a:prstGeom>
          <a:solidFill>
            <a:srgbClr val="EFEFE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80300" y="989975"/>
            <a:ext cx="878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 i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267300" y="1947275"/>
            <a:ext cx="419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993340" y="2447973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 i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993340" y="3376623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 i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5"/>
          </p:nvPr>
        </p:nvSpPr>
        <p:spPr>
          <a:xfrm>
            <a:off x="993340" y="4457698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 i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6"/>
          </p:nvPr>
        </p:nvSpPr>
        <p:spPr>
          <a:xfrm>
            <a:off x="4724350" y="1652550"/>
            <a:ext cx="4239300" cy="5007300"/>
          </a:xfrm>
          <a:prstGeom prst="roundRect">
            <a:avLst>
              <a:gd name="adj" fmla="val 5994"/>
            </a:avLst>
          </a:prstGeom>
          <a:noFill/>
          <a:ln>
            <a:noFill/>
          </a:ln>
        </p:spPr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883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7"/>
          </p:nvPr>
        </p:nvSpPr>
        <p:spPr>
          <a:xfrm>
            <a:off x="2471425" y="989100"/>
            <a:ext cx="649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Question slide">
  <p:cSld name="CUSTOM_1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188700" y="1652550"/>
            <a:ext cx="3832800" cy="3660900"/>
          </a:xfrm>
          <a:prstGeom prst="roundRect">
            <a:avLst>
              <a:gd name="adj" fmla="val 7125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340500" y="4595075"/>
            <a:ext cx="4611000" cy="718500"/>
          </a:xfrm>
          <a:prstGeom prst="roundRect">
            <a:avLst>
              <a:gd name="adj" fmla="val 16744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80300" y="989975"/>
            <a:ext cx="23397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93575" y="989975"/>
            <a:ext cx="183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35406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3"/>
          </p:nvPr>
        </p:nvSpPr>
        <p:spPr>
          <a:xfrm>
            <a:off x="4921500" y="4595075"/>
            <a:ext cx="40302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93575" y="5544925"/>
            <a:ext cx="8783700" cy="1115100"/>
          </a:xfrm>
          <a:prstGeom prst="roundRect">
            <a:avLst>
              <a:gd name="adj" fmla="val 16093"/>
            </a:avLst>
          </a:prstGeom>
          <a:solidFill>
            <a:srgbClr val="FEB59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319125" y="5664250"/>
            <a:ext cx="3540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5"/>
          </p:nvPr>
        </p:nvSpPr>
        <p:spPr>
          <a:xfrm>
            <a:off x="471525" y="5816650"/>
            <a:ext cx="3540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6"/>
          </p:nvPr>
        </p:nvSpPr>
        <p:spPr>
          <a:xfrm>
            <a:off x="623925" y="5969050"/>
            <a:ext cx="3540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7"/>
          </p:nvPr>
        </p:nvSpPr>
        <p:spPr>
          <a:xfrm>
            <a:off x="776325" y="6121450"/>
            <a:ext cx="3540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8"/>
          </p:nvPr>
        </p:nvSpPr>
        <p:spPr>
          <a:xfrm>
            <a:off x="928725" y="6273850"/>
            <a:ext cx="3540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883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Question slide 2">
  <p:cSld name="CUSTOM_1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/>
        </p:nvSpPr>
        <p:spPr>
          <a:xfrm rot="-705851">
            <a:off x="3923080" y="5007394"/>
            <a:ext cx="341370" cy="69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900" b="1">
                <a:solidFill>
                  <a:srgbClr val="4ECBC3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3900" b="1">
              <a:solidFill>
                <a:srgbClr val="4ECBC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84800" y="4326750"/>
            <a:ext cx="4283100" cy="868500"/>
          </a:xfrm>
          <a:prstGeom prst="roundRect">
            <a:avLst>
              <a:gd name="adj" fmla="val 17408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184800" y="5195275"/>
            <a:ext cx="4283100" cy="1464600"/>
          </a:xfrm>
          <a:prstGeom prst="roundRect">
            <a:avLst>
              <a:gd name="adj" fmla="val 5530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180300" y="989975"/>
            <a:ext cx="23397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4674425" y="4370775"/>
            <a:ext cx="4283100" cy="2289300"/>
          </a:xfrm>
          <a:prstGeom prst="roundRect">
            <a:avLst>
              <a:gd name="adj" fmla="val 5729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188700" y="1652550"/>
            <a:ext cx="3796500" cy="2427900"/>
          </a:xfrm>
          <a:prstGeom prst="roundRect">
            <a:avLst>
              <a:gd name="adj" fmla="val 7125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193575" y="989975"/>
            <a:ext cx="226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34746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3"/>
          </p:nvPr>
        </p:nvSpPr>
        <p:spPr>
          <a:xfrm>
            <a:off x="315225" y="4326750"/>
            <a:ext cx="3540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4"/>
          </p:nvPr>
        </p:nvSpPr>
        <p:spPr>
          <a:xfrm>
            <a:off x="315225" y="5258674"/>
            <a:ext cx="4016400" cy="134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5"/>
          </p:nvPr>
        </p:nvSpPr>
        <p:spPr>
          <a:xfrm>
            <a:off x="4674450" y="4397900"/>
            <a:ext cx="41703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 i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883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952" y="4606475"/>
            <a:ext cx="475800" cy="50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Question slide 2 2">
  <p:cSld name="CUSTOM_1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>
            <a:off x="184800" y="4326750"/>
            <a:ext cx="5295000" cy="2333400"/>
          </a:xfrm>
          <a:prstGeom prst="roundRect">
            <a:avLst>
              <a:gd name="adj" fmla="val 8197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80300" y="989975"/>
            <a:ext cx="23397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5817175" y="4326675"/>
            <a:ext cx="3140400" cy="2333400"/>
          </a:xfrm>
          <a:prstGeom prst="roundRect">
            <a:avLst>
              <a:gd name="adj" fmla="val 5729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88700" y="1652550"/>
            <a:ext cx="5295000" cy="2427900"/>
          </a:xfrm>
          <a:prstGeom prst="roundRect">
            <a:avLst>
              <a:gd name="adj" fmla="val 7125"/>
            </a:avLst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93575" y="989975"/>
            <a:ext cx="226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40152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3"/>
          </p:nvPr>
        </p:nvSpPr>
        <p:spPr>
          <a:xfrm>
            <a:off x="315225" y="4326750"/>
            <a:ext cx="50619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4"/>
          </p:nvPr>
        </p:nvSpPr>
        <p:spPr>
          <a:xfrm>
            <a:off x="5901200" y="4397900"/>
            <a:ext cx="2943600" cy="22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 i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>
            <a:spLocks noGrp="1"/>
          </p:cNvSpPr>
          <p:nvPr>
            <p:ph type="pic" idx="5"/>
          </p:nvPr>
        </p:nvSpPr>
        <p:spPr>
          <a:xfrm>
            <a:off x="5798675" y="1652550"/>
            <a:ext cx="3140400" cy="2427900"/>
          </a:xfrm>
          <a:prstGeom prst="roundRect">
            <a:avLst>
              <a:gd name="adj" fmla="val 24276"/>
            </a:avLst>
          </a:prstGeom>
          <a:noFill/>
          <a:ln>
            <a:noFill/>
          </a:ln>
        </p:spPr>
      </p:sp>
      <p:sp>
        <p:nvSpPr>
          <p:cNvPr id="73" name="Google Shape;73;p6"/>
          <p:cNvSpPr/>
          <p:nvPr/>
        </p:nvSpPr>
        <p:spPr>
          <a:xfrm>
            <a:off x="185175" y="3167675"/>
            <a:ext cx="5295000" cy="780900"/>
          </a:xfrm>
          <a:prstGeom prst="roundRect">
            <a:avLst>
              <a:gd name="adj" fmla="val 5580"/>
            </a:avLst>
          </a:prstGeom>
          <a:solidFill>
            <a:srgbClr val="FFFFFF">
              <a:alpha val="75280"/>
            </a:srgbClr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883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23650" y="74700"/>
            <a:ext cx="8896800" cy="111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7"/>
          <p:cNvGrpSpPr/>
          <p:nvPr/>
        </p:nvGrpSpPr>
        <p:grpSpPr>
          <a:xfrm>
            <a:off x="254525" y="281425"/>
            <a:ext cx="8678100" cy="6590950"/>
            <a:chOff x="254525" y="281425"/>
            <a:chExt cx="8678100" cy="6590950"/>
          </a:xfrm>
        </p:grpSpPr>
        <p:sp>
          <p:nvSpPr>
            <p:cNvPr id="78" name="Google Shape;78;p7"/>
            <p:cNvSpPr/>
            <p:nvPr/>
          </p:nvSpPr>
          <p:spPr>
            <a:xfrm>
              <a:off x="254525" y="5977175"/>
              <a:ext cx="8678100" cy="89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254525" y="281425"/>
              <a:ext cx="8678100" cy="6277200"/>
            </a:xfrm>
            <a:prstGeom prst="roundRect">
              <a:avLst>
                <a:gd name="adj" fmla="val 177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54525" y="281425"/>
              <a:ext cx="8678100" cy="370800"/>
            </a:xfrm>
            <a:prstGeom prst="roundRect">
              <a:avLst>
                <a:gd name="adj" fmla="val 21087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54525" y="500500"/>
              <a:ext cx="8678100" cy="250500"/>
            </a:xfrm>
            <a:prstGeom prst="roundRect">
              <a:avLst>
                <a:gd name="adj" fmla="val 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06500" y="314102"/>
              <a:ext cx="988800" cy="193500"/>
            </a:xfrm>
            <a:prstGeom prst="trapezoid">
              <a:avLst>
                <a:gd name="adj" fmla="val 34146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320025" y="358850"/>
              <a:ext cx="89700" cy="89700"/>
            </a:xfrm>
            <a:prstGeom prst="ellipse">
              <a:avLst/>
            </a:pr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443875" y="358850"/>
              <a:ext cx="89700" cy="897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567725" y="358850"/>
              <a:ext cx="89700" cy="89700"/>
            </a:xfrm>
            <a:prstGeom prst="ellipse">
              <a:avLst/>
            </a:prstGeom>
            <a:solidFill>
              <a:srgbClr val="72E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886550" y="543100"/>
              <a:ext cx="7809600" cy="165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7"/>
            <p:cNvGrpSpPr/>
            <p:nvPr/>
          </p:nvGrpSpPr>
          <p:grpSpPr>
            <a:xfrm>
              <a:off x="319525" y="598188"/>
              <a:ext cx="84300" cy="70850"/>
              <a:chOff x="471925" y="1128575"/>
              <a:chExt cx="84300" cy="70850"/>
            </a:xfrm>
          </p:grpSpPr>
          <p:cxnSp>
            <p:nvCxnSpPr>
              <p:cNvPr id="88" name="Google Shape;88;p7"/>
              <p:cNvCxnSpPr/>
              <p:nvPr/>
            </p:nvCxnSpPr>
            <p:spPr>
              <a:xfrm rot="10800000">
                <a:off x="471925" y="1164000"/>
                <a:ext cx="84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7"/>
              <p:cNvCxnSpPr/>
              <p:nvPr/>
            </p:nvCxnSpPr>
            <p:spPr>
              <a:xfrm flipH="1">
                <a:off x="475625" y="1128575"/>
                <a:ext cx="354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7"/>
              <p:cNvCxnSpPr/>
              <p:nvPr/>
            </p:nvCxnSpPr>
            <p:spPr>
              <a:xfrm rot="10800000">
                <a:off x="475625" y="1164025"/>
                <a:ext cx="354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" name="Google Shape;91;p7"/>
            <p:cNvGrpSpPr/>
            <p:nvPr/>
          </p:nvGrpSpPr>
          <p:grpSpPr>
            <a:xfrm rot="10800000">
              <a:off x="505025" y="598188"/>
              <a:ext cx="84300" cy="70850"/>
              <a:chOff x="471925" y="1128575"/>
              <a:chExt cx="84300" cy="70850"/>
            </a:xfrm>
          </p:grpSpPr>
          <p:cxnSp>
            <p:nvCxnSpPr>
              <p:cNvPr id="92" name="Google Shape;92;p7"/>
              <p:cNvCxnSpPr/>
              <p:nvPr/>
            </p:nvCxnSpPr>
            <p:spPr>
              <a:xfrm rot="10800000">
                <a:off x="471925" y="1164000"/>
                <a:ext cx="84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7"/>
              <p:cNvCxnSpPr/>
              <p:nvPr/>
            </p:nvCxnSpPr>
            <p:spPr>
              <a:xfrm flipH="1">
                <a:off x="475625" y="1128575"/>
                <a:ext cx="354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7"/>
              <p:cNvCxnSpPr/>
              <p:nvPr/>
            </p:nvCxnSpPr>
            <p:spPr>
              <a:xfrm rot="10800000">
                <a:off x="475625" y="1164025"/>
                <a:ext cx="354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5" name="Google Shape;95;p7"/>
            <p:cNvSpPr/>
            <p:nvPr/>
          </p:nvSpPr>
          <p:spPr>
            <a:xfrm>
              <a:off x="697300" y="594013"/>
              <a:ext cx="79200" cy="79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750325" y="609963"/>
              <a:ext cx="41100" cy="30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1205714">
              <a:off x="753421" y="592651"/>
              <a:ext cx="26195" cy="22683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" name="Google Shape;98;p7"/>
            <p:cNvCxnSpPr/>
            <p:nvPr/>
          </p:nvCxnSpPr>
          <p:spPr>
            <a:xfrm rot="10800000">
              <a:off x="8777725" y="633613"/>
              <a:ext cx="84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 rot="10800000">
              <a:off x="8777725" y="659999"/>
              <a:ext cx="84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 rot="10800000">
              <a:off x="8777725" y="607228"/>
              <a:ext cx="84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1" name="Google Shape;101;p7"/>
            <p:cNvGrpSpPr/>
            <p:nvPr/>
          </p:nvGrpSpPr>
          <p:grpSpPr>
            <a:xfrm>
              <a:off x="8557323" y="572526"/>
              <a:ext cx="79200" cy="113537"/>
              <a:chOff x="952425" y="577188"/>
              <a:chExt cx="79200" cy="113537"/>
            </a:xfrm>
          </p:grpSpPr>
          <p:cxnSp>
            <p:nvCxnSpPr>
              <p:cNvPr id="102" name="Google Shape;102;p7"/>
              <p:cNvCxnSpPr/>
              <p:nvPr/>
            </p:nvCxnSpPr>
            <p:spPr>
              <a:xfrm flipH="1">
                <a:off x="962500" y="655925"/>
                <a:ext cx="15600" cy="34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7"/>
              <p:cNvSpPr/>
              <p:nvPr/>
            </p:nvSpPr>
            <p:spPr>
              <a:xfrm>
                <a:off x="952425" y="577188"/>
                <a:ext cx="79200" cy="79200"/>
              </a:xfrm>
              <a:prstGeom prst="ellipse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7"/>
          <p:cNvSpPr/>
          <p:nvPr/>
        </p:nvSpPr>
        <p:spPr>
          <a:xfrm>
            <a:off x="352475" y="857825"/>
            <a:ext cx="8483100" cy="5910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B7B7B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01975" y="1154125"/>
            <a:ext cx="5735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1050950" y="2610700"/>
            <a:ext cx="50676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subTitle" idx="2"/>
          </p:nvPr>
        </p:nvSpPr>
        <p:spPr>
          <a:xfrm>
            <a:off x="580600" y="1776200"/>
            <a:ext cx="52194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>
            <a:spLocks noGrp="1"/>
          </p:cNvSpPr>
          <p:nvPr>
            <p:ph type="pic" idx="3"/>
          </p:nvPr>
        </p:nvSpPr>
        <p:spPr>
          <a:xfrm>
            <a:off x="4203775" y="1856125"/>
            <a:ext cx="3140400" cy="2427900"/>
          </a:xfrm>
          <a:prstGeom prst="roundRect">
            <a:avLst>
              <a:gd name="adj" fmla="val 24276"/>
            </a:avLst>
          </a:prstGeom>
          <a:noFill/>
          <a:ln>
            <a:noFill/>
          </a:ln>
        </p:spPr>
      </p:sp>
      <p:sp>
        <p:nvSpPr>
          <p:cNvPr id="109" name="Google Shape;109;p7"/>
          <p:cNvSpPr>
            <a:spLocks noGrp="1"/>
          </p:cNvSpPr>
          <p:nvPr>
            <p:ph type="pic" idx="4"/>
          </p:nvPr>
        </p:nvSpPr>
        <p:spPr>
          <a:xfrm>
            <a:off x="3889100" y="1942900"/>
            <a:ext cx="3140400" cy="2427900"/>
          </a:xfrm>
          <a:prstGeom prst="roundRect">
            <a:avLst>
              <a:gd name="adj" fmla="val 24276"/>
            </a:avLst>
          </a:prstGeom>
          <a:noFill/>
          <a:ln>
            <a:noFill/>
          </a:ln>
        </p:spPr>
      </p:sp>
      <p:sp>
        <p:nvSpPr>
          <p:cNvPr id="110" name="Google Shape;110;p7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title" idx="5"/>
          </p:nvPr>
        </p:nvSpPr>
        <p:spPr>
          <a:xfrm>
            <a:off x="7092875" y="0"/>
            <a:ext cx="2051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highlight>
                  <a:schemeClr val="lt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2"/>
          </p:nvPr>
        </p:nvSpPr>
        <p:spPr>
          <a:xfrm>
            <a:off x="8875275" y="66620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4">
          <p15:clr>
            <a:srgbClr val="EA4335"/>
          </p15:clr>
        </p15:guide>
        <p15:guide id="2" orient="horz" pos="4195">
          <p15:clr>
            <a:srgbClr val="EA4335"/>
          </p15:clr>
        </p15:guide>
        <p15:guide id="3" pos="564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iencedirect.com/science/article/pii/S24682659173011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f.net/our-work/biodiversity-hotspot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t.ly/39LwVnB" TargetMode="External"/><Relationship Id="rId5" Type="http://schemas.openxmlformats.org/officeDocument/2006/relationships/hyperlink" Target="https://www.dfo-mpo.gc.ca/oceans/mpa-zpm/index-eng.html" TargetMode="External"/><Relationship Id="rId4" Type="http://schemas.openxmlformats.org/officeDocument/2006/relationships/hyperlink" Target="https://kids.frontiersin.org/article/10.3389/frym.2019.000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dev.net/global/features/biodiversity-facts-and-figures-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s://icfcanada.org/news-and-info/conservation-fast-facts" TargetMode="External"/><Relationship Id="rId4" Type="http://schemas.openxmlformats.org/officeDocument/2006/relationships/hyperlink" Target="https://mission-blue.org/hope-spo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180275" y="1022517"/>
            <a:ext cx="87834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600"/>
              <a:t>THE FOUR KINGS</a:t>
            </a:r>
            <a:endParaRPr sz="6600"/>
          </a:p>
        </p:txBody>
      </p:sp>
      <p:sp>
        <p:nvSpPr>
          <p:cNvPr id="117" name="Google Shape;117;p8"/>
          <p:cNvSpPr txBox="1">
            <a:spLocks noGrp="1"/>
          </p:cNvSpPr>
          <p:nvPr>
            <p:ph type="subTitle" idx="1"/>
          </p:nvPr>
        </p:nvSpPr>
        <p:spPr>
          <a:xfrm>
            <a:off x="180275" y="2120675"/>
            <a:ext cx="8783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Tropical Ocean</a:t>
            </a: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44892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/>
              <a:t>What’s so great about biodiversity hotspots?</a:t>
            </a:r>
            <a:endParaRPr sz="2800"/>
          </a:p>
        </p:txBody>
      </p:sp>
      <p:pic>
        <p:nvPicPr>
          <p:cNvPr id="119" name="Google Shape;119;p8" descr="A few small islands covered in palm trees and white sandy beaches in the Raja Ampat archipelago." title="Aerial view of islands in Raja Ampat 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91" y="2907550"/>
            <a:ext cx="3776100" cy="3754800"/>
          </a:xfrm>
          <a:prstGeom prst="roundRect">
            <a:avLst>
              <a:gd name="adj" fmla="val 16667"/>
            </a:avLst>
          </a:prstGeom>
        </p:spPr>
      </p:pic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22839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i="1"/>
              <a:t>Here’s your challenge:</a:t>
            </a:r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7"/>
          </p:nvPr>
        </p:nvSpPr>
        <p:spPr>
          <a:xfrm>
            <a:off x="2329475" y="989100"/>
            <a:ext cx="3543000" cy="431100"/>
          </a:xfrm>
          <a:prstGeom prst="rect">
            <a:avLst/>
          </a:prstGeom>
        </p:spPr>
        <p:txBody>
          <a:bodyPr spcFirstLastPara="1" wrap="square" lIns="91425" tIns="72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Write about a biodiversity hotspot!</a:t>
            </a:r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2"/>
          </p:nvPr>
        </p:nvSpPr>
        <p:spPr>
          <a:xfrm>
            <a:off x="267300" y="1947275"/>
            <a:ext cx="4196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Here’s your to-do list:</a:t>
            </a:r>
            <a:endParaRPr/>
          </a:p>
        </p:txBody>
      </p:sp>
      <p:sp>
        <p:nvSpPr>
          <p:cNvPr id="128" name="Google Shape;128;p9"/>
          <p:cNvSpPr txBox="1"/>
          <p:nvPr/>
        </p:nvSpPr>
        <p:spPr>
          <a:xfrm>
            <a:off x="363477" y="2563945"/>
            <a:ext cx="6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rgbClr val="E86145"/>
                </a:solidFill>
                <a:latin typeface="Nunito"/>
                <a:ea typeface="Nunito"/>
                <a:cs typeface="Nunito"/>
                <a:sym typeface="Nunito"/>
              </a:rPr>
              <a:t>Step 1</a:t>
            </a:r>
            <a:endParaRPr b="1">
              <a:solidFill>
                <a:srgbClr val="E861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3"/>
          </p:nvPr>
        </p:nvSpPr>
        <p:spPr>
          <a:xfrm>
            <a:off x="993350" y="2563945"/>
            <a:ext cx="3201000" cy="782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i="0"/>
              <a:t>Learn about the world’s biodiversity hotspots and what makes them so incredible.</a:t>
            </a:r>
            <a:endParaRPr i="0"/>
          </a:p>
        </p:txBody>
      </p:sp>
      <p:sp>
        <p:nvSpPr>
          <p:cNvPr id="130" name="Google Shape;130;p9"/>
          <p:cNvSpPr txBox="1"/>
          <p:nvPr/>
        </p:nvSpPr>
        <p:spPr>
          <a:xfrm rot="8066">
            <a:off x="359999" y="3682566"/>
            <a:ext cx="63930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rgbClr val="E86145"/>
                </a:solidFill>
                <a:latin typeface="Nunito"/>
                <a:ea typeface="Nunito"/>
                <a:cs typeface="Nunito"/>
                <a:sym typeface="Nunito"/>
              </a:rPr>
              <a:t>Step 2</a:t>
            </a:r>
            <a:endParaRPr b="1">
              <a:solidFill>
                <a:srgbClr val="E861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4"/>
          </p:nvPr>
        </p:nvSpPr>
        <p:spPr>
          <a:xfrm>
            <a:off x="993340" y="3681816"/>
            <a:ext cx="3201000" cy="61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i="0"/>
              <a:t>Choose a biodiversity hotspot to explore and promote!</a:t>
            </a:r>
            <a:endParaRPr i="0"/>
          </a:p>
        </p:txBody>
      </p:sp>
      <p:sp>
        <p:nvSpPr>
          <p:cNvPr id="132" name="Google Shape;132;p9"/>
          <p:cNvSpPr txBox="1"/>
          <p:nvPr/>
        </p:nvSpPr>
        <p:spPr>
          <a:xfrm>
            <a:off x="363477" y="4661575"/>
            <a:ext cx="6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rgbClr val="E86145"/>
                </a:solidFill>
                <a:latin typeface="Nunito"/>
                <a:ea typeface="Nunito"/>
                <a:cs typeface="Nunito"/>
                <a:sym typeface="Nunito"/>
              </a:rPr>
              <a:t>Step 3</a:t>
            </a:r>
            <a:endParaRPr b="1">
              <a:solidFill>
                <a:srgbClr val="E861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5"/>
          </p:nvPr>
        </p:nvSpPr>
        <p:spPr>
          <a:xfrm>
            <a:off x="993340" y="4661575"/>
            <a:ext cx="3201000" cy="61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i="0"/>
              <a:t>Write a short article all about your biodiversity hotspot!</a:t>
            </a:r>
            <a:endParaRPr i="0"/>
          </a:p>
        </p:txBody>
      </p:sp>
      <p:pic>
        <p:nvPicPr>
          <p:cNvPr id="134" name="Google Shape;134;p9" descr="A school of pale blue fish swim by a reef covered in red and yellow coral." title="A school of fish swimming in a coral reef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50" y="1652550"/>
            <a:ext cx="4239300" cy="5007300"/>
          </a:xfrm>
          <a:prstGeom prst="roundRect">
            <a:avLst>
              <a:gd name="adj" fmla="val 16667"/>
            </a:avLst>
          </a:prstGeom>
        </p:spPr>
      </p:pic>
      <p:sp>
        <p:nvSpPr>
          <p:cNvPr id="135" name="Google Shape;135;p9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23325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Biodiversity hotspots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35406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Scientists try to identify places that are especially important when it comes to biodiversity. These can be on land or in the ocean.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These are regions that are home to a huge number of different species, </a:t>
            </a:r>
            <a:r>
              <a:rPr lang="en-CA" b="0">
                <a:solidFill>
                  <a:srgbClr val="E86145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or </a:t>
            </a:r>
            <a:r>
              <a:rPr lang="en-CA"/>
              <a:t>that are home to many </a:t>
            </a:r>
            <a:r>
              <a:rPr lang="en-CA" b="0">
                <a:solidFill>
                  <a:srgbClr val="E86145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endemic </a:t>
            </a:r>
            <a:r>
              <a:rPr lang="en-CA"/>
              <a:t>species.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When one of these special places is also at risk of habitat loss, it is called a “biodiversity hotspot.”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4469038" y="4732821"/>
            <a:ext cx="39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CA" sz="2700" dirty="0">
                <a:solidFill>
                  <a:schemeClr val="dk1"/>
                </a:solidFill>
              </a:rPr>
              <a:t>📕</a:t>
            </a:r>
            <a:endParaRPr sz="3200" dirty="0">
              <a:solidFill>
                <a:srgbClr val="48BDE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3"/>
          </p:nvPr>
        </p:nvSpPr>
        <p:spPr>
          <a:xfrm>
            <a:off x="4921500" y="4595075"/>
            <a:ext cx="4030200" cy="7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>
                <a:solidFill>
                  <a:srgbClr val="E86145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Endemic species</a:t>
            </a:r>
            <a:r>
              <a:rPr lang="en-CA"/>
              <a:t> are species that are ONLY found in one particular region.</a:t>
            </a: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4"/>
          </p:nvPr>
        </p:nvSpPr>
        <p:spPr>
          <a:xfrm>
            <a:off x="319125" y="5765490"/>
            <a:ext cx="16209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Biodiversity hotspot formula:  </a:t>
            </a:r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5"/>
          </p:nvPr>
        </p:nvSpPr>
        <p:spPr>
          <a:xfrm>
            <a:off x="2048135" y="5748600"/>
            <a:ext cx="1155900" cy="71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6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/>
              <a:t>Lots of different species</a:t>
            </a:r>
            <a:endParaRPr sz="1300"/>
          </a:p>
        </p:txBody>
      </p:sp>
      <p:sp>
        <p:nvSpPr>
          <p:cNvPr id="146" name="Google Shape;146;p10"/>
          <p:cNvSpPr txBox="1"/>
          <p:nvPr/>
        </p:nvSpPr>
        <p:spPr>
          <a:xfrm>
            <a:off x="3212507" y="5979008"/>
            <a:ext cx="380400" cy="257700"/>
          </a:xfrm>
          <a:prstGeom prst="rect">
            <a:avLst/>
          </a:prstGeom>
          <a:solidFill>
            <a:srgbClr val="E86145"/>
          </a:solidFill>
          <a:ln w="19050" cap="flat" cmpd="sng">
            <a:solidFill>
              <a:srgbClr val="E86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1"/>
                </a:solidFill>
              </a:rPr>
              <a:t>or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6"/>
          </p:nvPr>
        </p:nvSpPr>
        <p:spPr>
          <a:xfrm>
            <a:off x="3606615" y="5748600"/>
            <a:ext cx="1049700" cy="71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6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/>
              <a:t>Many endemic species</a:t>
            </a:r>
            <a:endParaRPr sz="1300"/>
          </a:p>
        </p:txBody>
      </p:sp>
      <p:sp>
        <p:nvSpPr>
          <p:cNvPr id="148" name="Google Shape;148;p10"/>
          <p:cNvSpPr txBox="1"/>
          <p:nvPr/>
        </p:nvSpPr>
        <p:spPr>
          <a:xfrm>
            <a:off x="4865389" y="5907938"/>
            <a:ext cx="434700" cy="419700"/>
          </a:xfrm>
          <a:prstGeom prst="rect">
            <a:avLst/>
          </a:prstGeom>
          <a:solidFill>
            <a:srgbClr val="E86145"/>
          </a:solidFill>
          <a:ln w="19050" cap="flat" cmpd="sng">
            <a:solidFill>
              <a:srgbClr val="FEB5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chemeClr val="lt1"/>
                </a:solidFill>
              </a:rPr>
              <a:t>+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7"/>
          </p:nvPr>
        </p:nvSpPr>
        <p:spPr>
          <a:xfrm>
            <a:off x="5519100" y="5765500"/>
            <a:ext cx="1049700" cy="71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6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/>
              <a:t>Habitat loss</a:t>
            </a:r>
            <a:endParaRPr sz="1300"/>
          </a:p>
        </p:txBody>
      </p:sp>
      <p:sp>
        <p:nvSpPr>
          <p:cNvPr id="150" name="Google Shape;150;p10"/>
          <p:cNvSpPr txBox="1"/>
          <p:nvPr/>
        </p:nvSpPr>
        <p:spPr>
          <a:xfrm>
            <a:off x="6796539" y="5914888"/>
            <a:ext cx="434700" cy="419700"/>
          </a:xfrm>
          <a:prstGeom prst="rect">
            <a:avLst/>
          </a:prstGeom>
          <a:solidFill>
            <a:srgbClr val="E86145"/>
          </a:solidFill>
          <a:ln w="19050" cap="flat" cmpd="sng">
            <a:solidFill>
              <a:srgbClr val="FEB5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chemeClr val="lt1"/>
                </a:solidFill>
              </a:rPr>
              <a:t>=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8"/>
          </p:nvPr>
        </p:nvSpPr>
        <p:spPr>
          <a:xfrm>
            <a:off x="7458875" y="5765500"/>
            <a:ext cx="1320600" cy="718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E86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/>
              <a:t>Biodiversity hotspot</a:t>
            </a:r>
            <a:endParaRPr sz="1300"/>
          </a:p>
        </p:txBody>
      </p:sp>
      <p:pic>
        <p:nvPicPr>
          <p:cNvPr id="152" name="Google Shape;152;p10" descr="A map created by Robert Spicer showing biodiversity hotspots around the world. Most of the hotspots are in coastal and mountainous environments." title="Map of biodiversity hotspots around the worl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601" y="1652625"/>
            <a:ext cx="4731375" cy="24945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10"/>
          <p:cNvSpPr txBox="1"/>
          <p:nvPr/>
        </p:nvSpPr>
        <p:spPr>
          <a:xfrm>
            <a:off x="4155021" y="4063458"/>
            <a:ext cx="496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>
                <a:solidFill>
                  <a:schemeClr val="dk1"/>
                </a:solidFill>
              </a:rPr>
              <a:t>Map of land-based biodiversity hotspots, based on Myers et al. 2000</a:t>
            </a:r>
            <a:r>
              <a:rPr lang="en-CA" sz="1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CA" sz="1000" u="sng">
                <a:solidFill>
                  <a:srgbClr val="954F7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(Spicer, 2017)</a:t>
            </a:r>
            <a:endParaRPr sz="1000"/>
          </a:p>
        </p:txBody>
      </p:sp>
      <p:sp>
        <p:nvSpPr>
          <p:cNvPr id="154" name="Google Shape;154;p10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23325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Biodiversity hotspots</a:t>
            </a: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3372900" cy="21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Biodiversity hotspots can help scientists and conservationists identify areas that are most at risk and prioritize regions in need of immediate action.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3417809" y="1748125"/>
            <a:ext cx="56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CA" sz="2700">
                <a:solidFill>
                  <a:schemeClr val="dk1"/>
                </a:solidFill>
              </a:rPr>
              <a:t>🗺</a:t>
            </a:r>
            <a:endParaRPr sz="3200">
              <a:solidFill>
                <a:srgbClr val="48BDE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11"/>
          <p:cNvSpPr txBox="1">
            <a:spLocks noGrp="1"/>
          </p:cNvSpPr>
          <p:nvPr>
            <p:ph type="body" idx="3"/>
          </p:nvPr>
        </p:nvSpPr>
        <p:spPr>
          <a:xfrm>
            <a:off x="315225" y="4326750"/>
            <a:ext cx="35406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What’s the closest biodiversity hotspot to where you live?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4"/>
          </p:nvPr>
        </p:nvSpPr>
        <p:spPr>
          <a:xfrm>
            <a:off x="315225" y="5258674"/>
            <a:ext cx="4016400" cy="134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5"/>
          </p:nvPr>
        </p:nvSpPr>
        <p:spPr>
          <a:xfrm>
            <a:off x="4674450" y="4397900"/>
            <a:ext cx="4170300" cy="2177700"/>
          </a:xfrm>
          <a:prstGeom prst="rect">
            <a:avLst/>
          </a:prstGeom>
        </p:spPr>
        <p:txBody>
          <a:bodyPr spcFirstLastPara="1" wrap="square" lIns="91425" tIns="18000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i="0"/>
              <a:t>Not sure of the answer?</a:t>
            </a:r>
            <a:endParaRPr b="0" i="0"/>
          </a:p>
          <a:p>
            <a:pPr marL="0" marR="1772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/>
              <a:t>Here are some websites to get you started: </a:t>
            </a:r>
            <a:endParaRPr b="0" i="0"/>
          </a:p>
          <a:p>
            <a:pPr marL="269999" marR="17724" lvl="0" indent="-171450" algn="l" rtl="0">
              <a:spcBef>
                <a:spcPts val="1000"/>
              </a:spcBef>
              <a:spcAft>
                <a:spcPts val="0"/>
              </a:spcAft>
              <a:buClr>
                <a:srgbClr val="181245"/>
              </a:buClr>
              <a:buSzPts val="1200"/>
              <a:buFont typeface="Nunito"/>
              <a:buChar char="●"/>
            </a:pPr>
            <a:r>
              <a:rPr lang="en-CA" sz="1200" b="0" i="0" u="sng">
                <a:solidFill>
                  <a:schemeClr val="hlink"/>
                </a:solidFill>
                <a:hlinkClick r:id="rId3"/>
              </a:rPr>
              <a:t>Explore the Biodiversity Hotspots (Critical Ecosystem Partnership Fund)</a:t>
            </a:r>
            <a:endParaRPr sz="1200" b="0" i="0"/>
          </a:p>
          <a:p>
            <a:pPr marL="269999" marR="17724" lvl="0" indent="-171450" algn="l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200"/>
              <a:buFont typeface="Nunito"/>
              <a:buChar char="●"/>
            </a:pPr>
            <a:r>
              <a:rPr lang="en-CA" sz="1200" b="0" i="0" u="sng">
                <a:solidFill>
                  <a:schemeClr val="hlink"/>
                </a:solidFill>
                <a:hlinkClick r:id="rId4"/>
              </a:rPr>
              <a:t>What are Biodiversity Hotspots? (Frontiers for Young Minds)</a:t>
            </a:r>
            <a:endParaRPr sz="1200" b="0" i="0"/>
          </a:p>
          <a:p>
            <a:pPr marL="269999" marR="17724" lvl="0" indent="-171450" algn="l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200"/>
              <a:buFont typeface="Nunito"/>
              <a:buChar char="●"/>
            </a:pPr>
            <a:r>
              <a:rPr lang="en-CA" sz="1200" b="0" i="0" u="sng">
                <a:solidFill>
                  <a:schemeClr val="hlink"/>
                </a:solidFill>
                <a:hlinkClick r:id="rId5"/>
              </a:rPr>
              <a:t>Marine Protected Areas across Canada (DFO)</a:t>
            </a:r>
            <a:endParaRPr sz="1200" b="0" i="0"/>
          </a:p>
          <a:p>
            <a:pPr marL="269999" marR="17724" lvl="0" indent="-171450" algn="l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200"/>
              <a:buFont typeface="Nunito"/>
              <a:buChar char="●"/>
            </a:pPr>
            <a:r>
              <a:rPr lang="en-CA" sz="1200" b="0" i="0" u="sng">
                <a:solidFill>
                  <a:schemeClr val="hlink"/>
                </a:solidFill>
                <a:hlinkClick r:id="rId6"/>
              </a:rPr>
              <a:t>Priority Places for Biodiversity - Map (Half-Earth Project)</a:t>
            </a:r>
            <a:endParaRPr sz="1200" b="0" i="0"/>
          </a:p>
          <a:p>
            <a:pPr marL="0" marR="17724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4168415" y="3709247"/>
            <a:ext cx="496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>
                <a:solidFill>
                  <a:schemeClr val="dk1"/>
                </a:solidFill>
              </a:rPr>
              <a:t>Map of biodiversity hotspots by the </a:t>
            </a:r>
            <a:r>
              <a:rPr lang="en-CA" sz="1000" u="sng">
                <a:solidFill>
                  <a:schemeClr val="hlink"/>
                </a:solidFill>
                <a:hlinkClick r:id="rId3"/>
              </a:rPr>
              <a:t>Critical Ecosystem Partnership Fund (CEPF).</a:t>
            </a:r>
            <a:endParaRPr sz="1000"/>
          </a:p>
        </p:txBody>
      </p:sp>
      <p:pic>
        <p:nvPicPr>
          <p:cNvPr id="166" name="Google Shape;166;p11" descr="A map created by the Critical Ecosystem Partnership Fund (CEPF) showing 36 biodiversity hotspots around the world. Most of the hotspots are in coastal and mountainous environments." title="Map of 36 biodiversity hotspots around the world">
            <a:hlinkClick r:id="rId3"/>
          </p:cNvPr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400" y="1644852"/>
            <a:ext cx="4721326" cy="207019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187400" y="983575"/>
            <a:ext cx="23325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Biodiversity hotspots</a:t>
            </a:r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2"/>
          </p:nvPr>
        </p:nvSpPr>
        <p:spPr>
          <a:xfrm>
            <a:off x="319125" y="1804950"/>
            <a:ext cx="5091300" cy="21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0">
                <a:latin typeface="Nunito ExtraBold"/>
                <a:ea typeface="Nunito ExtraBold"/>
                <a:cs typeface="Nunito ExtraBold"/>
                <a:sym typeface="Nunito ExtraBold"/>
              </a:rPr>
              <a:t>Write a blog post!</a:t>
            </a:r>
            <a:endParaRPr b="0"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One popular format for blog posts is the “listicle.”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 make a list, and explain why each item is on the list! We've all seen titles like "5 movies you have to watch before you graduate.” That’s a listicle!</a:t>
            </a:r>
            <a:br>
              <a:rPr lang="en-CA"/>
            </a:b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0">
                <a:latin typeface="Nunito SemiBold"/>
                <a:ea typeface="Nunito SemiBold"/>
                <a:cs typeface="Nunito SemiBold"/>
                <a:sym typeface="Nunito SemiBold"/>
              </a:rPr>
              <a:t>Your challenge: </a:t>
            </a:r>
            <a:endParaRPr b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Choose a biodiversity hotspot and write a listicle about it!</a:t>
            </a:r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3"/>
          </p:nvPr>
        </p:nvSpPr>
        <p:spPr>
          <a:xfrm>
            <a:off x="315225" y="4397850"/>
            <a:ext cx="5091300" cy="2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 can choose </a:t>
            </a:r>
            <a:r>
              <a:rPr lang="en-CA" b="0">
                <a:solidFill>
                  <a:srgbClr val="E86145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anything </a:t>
            </a:r>
            <a:r>
              <a:rPr lang="en-CA"/>
              <a:t>to list about your biodiversity hotspot.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0">
                <a:solidFill>
                  <a:srgbClr val="E86145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Here are some ideas for lists:</a:t>
            </a:r>
            <a:endParaRPr b="0">
              <a:solidFill>
                <a:srgbClr val="E86145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269999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50"/>
              <a:t>5 Unbelievable Species You’ll See in my Biodiversity Hotspot</a:t>
            </a:r>
            <a:endParaRPr sz="1250"/>
          </a:p>
          <a:p>
            <a:pPr marL="269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50"/>
              <a:t>5 Threats to the Habitat in my Biodiversity Hotspot</a:t>
            </a:r>
            <a:endParaRPr sz="1250"/>
          </a:p>
          <a:p>
            <a:pPr marL="269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50"/>
              <a:t>10 Reasons my Biodiversity Hotspot Should be Protected</a:t>
            </a:r>
            <a:endParaRPr sz="1250"/>
          </a:p>
          <a:p>
            <a:pPr marL="269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50"/>
              <a:t>3 Actions You Can Take to Protect my Biodiversity Hotspot</a:t>
            </a:r>
            <a:endParaRPr sz="1250"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4"/>
          </p:nvPr>
        </p:nvSpPr>
        <p:spPr>
          <a:xfrm>
            <a:off x="5901200" y="4321700"/>
            <a:ext cx="2943600" cy="226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i="0"/>
              <a:t>Ready to research?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0" i="0"/>
              <a:t>Here are some websites to get you started:</a:t>
            </a:r>
            <a:endParaRPr b="0" i="0"/>
          </a:p>
          <a:p>
            <a:pPr marL="269999" lvl="0" indent="-17462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-CA" b="0" i="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Biodiversity: Facts and figures</a:t>
            </a:r>
            <a:endParaRPr b="0" i="0">
              <a:solidFill>
                <a:schemeClr val="dk1"/>
              </a:solidFill>
            </a:endParaRPr>
          </a:p>
          <a:p>
            <a:pPr marL="269999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-CA" b="0" i="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Marine biodiversity hotspots</a:t>
            </a:r>
            <a:endParaRPr b="0" i="0">
              <a:solidFill>
                <a:schemeClr val="dk1"/>
              </a:solidFill>
            </a:endParaRPr>
          </a:p>
          <a:p>
            <a:pPr marL="269999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-CA" b="0" i="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Tropical biodiversity: a superabundance</a:t>
            </a:r>
            <a:endParaRPr b="0" i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12" descr="A yellow jellyfish swimming." title="A jellyfish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675" y="1652550"/>
            <a:ext cx="3140400" cy="2427900"/>
          </a:xfrm>
          <a:prstGeom prst="roundRect">
            <a:avLst>
              <a:gd name="adj" fmla="val 16667"/>
            </a:avLst>
          </a:prstGeom>
        </p:spPr>
      </p:pic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 idx="5"/>
          </p:nvPr>
        </p:nvSpPr>
        <p:spPr>
          <a:xfrm>
            <a:off x="7092875" y="0"/>
            <a:ext cx="2051100" cy="2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Website template</a:t>
            </a: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580600" y="1510475"/>
            <a:ext cx="8236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/>
              <a:t>WRITE A TITLE, E.G., </a:t>
            </a:r>
            <a:r>
              <a:rPr lang="en-CA" sz="2000" b="1">
                <a:solidFill>
                  <a:srgbClr val="990000"/>
                </a:solidFill>
              </a:rPr>
              <a:t>6 REASONS WE NEED BIODIVERSITY</a:t>
            </a:r>
            <a:endParaRPr sz="2000" b="1">
              <a:solidFill>
                <a:srgbClr val="990000"/>
              </a:solidFill>
            </a:endParaRP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2"/>
          </p:nvPr>
        </p:nvSpPr>
        <p:spPr>
          <a:xfrm>
            <a:off x="585694" y="1869832"/>
            <a:ext cx="55380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/>
              <a:t>Write the author’s name and the date here.</a:t>
            </a:r>
            <a:endParaRPr sz="1300" b="1"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2"/>
          </p:nvPr>
        </p:nvSpPr>
        <p:spPr>
          <a:xfrm>
            <a:off x="4099325" y="2471625"/>
            <a:ext cx="44607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Write the introduction to your article here.</a:t>
            </a:r>
            <a:endParaRPr b="1"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4155025" y="2936325"/>
            <a:ext cx="4167900" cy="29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Here’s my introduction, including the name of my hotspot, its location, and why I chose it.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p13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00" y="2569250"/>
            <a:ext cx="3328200" cy="3287400"/>
          </a:xfrm>
          <a:prstGeom prst="roundRect">
            <a:avLst>
              <a:gd name="adj" fmla="val 16667"/>
            </a:avLst>
          </a:prstGeom>
        </p:spPr>
      </p:pic>
      <p:sp>
        <p:nvSpPr>
          <p:cNvPr id="188" name="Google Shape;188;p13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 idx="5"/>
          </p:nvPr>
        </p:nvSpPr>
        <p:spPr>
          <a:xfrm>
            <a:off x="7092875" y="0"/>
            <a:ext cx="2051100" cy="2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Website template</a:t>
            </a:r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subTitle" idx="2"/>
          </p:nvPr>
        </p:nvSpPr>
        <p:spPr>
          <a:xfrm>
            <a:off x="581075" y="10238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1. Write your first fact here.</a:t>
            </a:r>
            <a:endParaRPr b="1"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4239675" y="14348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i="1">
                <a:latin typeface="Helvetica Neue"/>
                <a:ea typeface="Helvetica Neue"/>
                <a:cs typeface="Helvetica Neue"/>
                <a:sym typeface="Helvetica Neue"/>
              </a:rPr>
              <a:t>Here is more information about my first fact.</a:t>
            </a: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6" name="Google Shape;196;p14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1463175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197" name="Google Shape;197;p14"/>
          <p:cNvSpPr txBox="1">
            <a:spLocks noGrp="1"/>
          </p:cNvSpPr>
          <p:nvPr>
            <p:ph type="subTitle" idx="2"/>
          </p:nvPr>
        </p:nvSpPr>
        <p:spPr>
          <a:xfrm>
            <a:off x="581075" y="39194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2. Write your second fact here.</a:t>
            </a:r>
            <a:endParaRPr b="1"/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4239675" y="43304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p14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4330400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200" name="Google Shape;200;p14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 idx="5"/>
          </p:nvPr>
        </p:nvSpPr>
        <p:spPr>
          <a:xfrm>
            <a:off x="7092875" y="0"/>
            <a:ext cx="2051100" cy="2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Website template</a:t>
            </a:r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2"/>
          </p:nvPr>
        </p:nvSpPr>
        <p:spPr>
          <a:xfrm>
            <a:off x="581075" y="10238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3. Write your third fact here.</a:t>
            </a:r>
            <a:endParaRPr b="1"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4239675" y="14348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15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1463175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209" name="Google Shape;209;p15"/>
          <p:cNvSpPr txBox="1">
            <a:spLocks noGrp="1"/>
          </p:cNvSpPr>
          <p:nvPr>
            <p:ph type="subTitle" idx="2"/>
          </p:nvPr>
        </p:nvSpPr>
        <p:spPr>
          <a:xfrm>
            <a:off x="581075" y="39194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4. Write your fourth fact here.</a:t>
            </a:r>
            <a:endParaRPr b="1"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4239675" y="43304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15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4330400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212" name="Google Shape;212;p15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title" idx="5"/>
          </p:nvPr>
        </p:nvSpPr>
        <p:spPr>
          <a:xfrm>
            <a:off x="7092875" y="0"/>
            <a:ext cx="2051100" cy="2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Website template</a:t>
            </a: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subTitle" idx="2"/>
          </p:nvPr>
        </p:nvSpPr>
        <p:spPr>
          <a:xfrm>
            <a:off x="581075" y="10238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5. Write your fifth fact here.</a:t>
            </a:r>
            <a:endParaRPr b="1"/>
          </a:p>
        </p:txBody>
      </p:sp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4239675" y="14348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16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1463175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221" name="Google Shape;221;p16"/>
          <p:cNvSpPr txBox="1">
            <a:spLocks noGrp="1"/>
          </p:cNvSpPr>
          <p:nvPr>
            <p:ph type="subTitle" idx="2"/>
          </p:nvPr>
        </p:nvSpPr>
        <p:spPr>
          <a:xfrm>
            <a:off x="581075" y="3919425"/>
            <a:ext cx="80637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6. Write your sixth fact here.</a:t>
            </a:r>
            <a:endParaRPr b="1"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1"/>
          </p:nvPr>
        </p:nvSpPr>
        <p:spPr>
          <a:xfrm>
            <a:off x="4239675" y="4330425"/>
            <a:ext cx="4083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16" descr="A spot where you can put an image. The text reads: &quot;This spot is for your image! 1. Right-click on this grey box. 2 Select Replace Image (Google Slides) or Select Change Image (PowerPoint). 3. Choose your own image.&quot;" title="Image placeholder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50" y="4330400"/>
            <a:ext cx="3328200" cy="2288100"/>
          </a:xfrm>
          <a:prstGeom prst="roundRect">
            <a:avLst>
              <a:gd name="adj" fmla="val 16667"/>
            </a:avLst>
          </a:prstGeom>
        </p:spPr>
      </p:pic>
      <p:sp>
        <p:nvSpPr>
          <p:cNvPr id="224" name="Google Shape;224;p16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 School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545</Words>
  <Application>Microsoft Office PowerPoint</Application>
  <PresentationFormat>On-screen Show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Helvetica Neue</vt:lpstr>
      <vt:lpstr>Nunito</vt:lpstr>
      <vt:lpstr>Nunito ExtraBold</vt:lpstr>
      <vt:lpstr>Archivo Black</vt:lpstr>
      <vt:lpstr>Nunito SemiBold</vt:lpstr>
      <vt:lpstr>Arial</vt:lpstr>
      <vt:lpstr>Ocean School 2.0</vt:lpstr>
      <vt:lpstr>THE FOUR KINGS</vt:lpstr>
      <vt:lpstr>Here’s your challenge:</vt:lpstr>
      <vt:lpstr>Biodiversity hotspots</vt:lpstr>
      <vt:lpstr>Biodiversity hotspots</vt:lpstr>
      <vt:lpstr>Biodiversity hotspots</vt:lpstr>
      <vt:lpstr>Website template</vt:lpstr>
      <vt:lpstr>Website template</vt:lpstr>
      <vt:lpstr>Website template</vt:lpstr>
      <vt:lpstr>Website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KINGS</dc:title>
  <dc:creator>Lenovo</dc:creator>
  <cp:lastModifiedBy>Lenovo</cp:lastModifiedBy>
  <cp:revision>1</cp:revision>
  <dcterms:modified xsi:type="dcterms:W3CDTF">2022-09-13T16:53:22Z</dcterms:modified>
</cp:coreProperties>
</file>